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4"/>
  </p:sldMasterIdLst>
  <p:notesMasterIdLst>
    <p:notesMasterId r:id="rId44"/>
  </p:notesMasterIdLst>
  <p:sldIdLst>
    <p:sldId id="256" r:id="rId25"/>
    <p:sldId id="258" r:id="rId26"/>
    <p:sldId id="285" r:id="rId27"/>
    <p:sldId id="287" r:id="rId28"/>
    <p:sldId id="288" r:id="rId29"/>
    <p:sldId id="292" r:id="rId30"/>
    <p:sldId id="300" r:id="rId31"/>
    <p:sldId id="305" r:id="rId32"/>
    <p:sldId id="307" r:id="rId33"/>
    <p:sldId id="308" r:id="rId34"/>
    <p:sldId id="299" r:id="rId35"/>
    <p:sldId id="296" r:id="rId36"/>
    <p:sldId id="306" r:id="rId37"/>
    <p:sldId id="303" r:id="rId38"/>
    <p:sldId id="297" r:id="rId39"/>
    <p:sldId id="291" r:id="rId40"/>
    <p:sldId id="298" r:id="rId41"/>
    <p:sldId id="262" r:id="rId42"/>
    <p:sldId id="309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06"/>
    <a:srgbClr val="040404"/>
    <a:srgbClr val="0C0C0C"/>
    <a:srgbClr val="FFFFE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5.xml"/><Relationship Id="rId41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7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GÊNERO</a:t>
            </a:r>
          </a:p>
        </c:rich>
      </c:tx>
      <c:layout>
        <c:manualLayout>
          <c:xMode val="edge"/>
          <c:yMode val="edge"/>
          <c:x val="0.1463595747458577"/>
          <c:y val="0.654497802250109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 Display" panose="020B000402020202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7.540918284210682E-2"/>
          <c:y val="9.8823712371458788E-2"/>
          <c:w val="0.23978212287772616"/>
          <c:h val="0.49918517746053698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Gênero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E0-4592-A5F2-8E7D73EF10FA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E0-4592-A5F2-8E7D73EF10FA}"/>
              </c:ext>
            </c:extLst>
          </c:dPt>
          <c:dLbls>
            <c:dLbl>
              <c:idx val="0"/>
              <c:layout>
                <c:manualLayout>
                  <c:x val="-8.4751213780310808E-2"/>
                  <c:y val="6.31595744156061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sng" strike="noStrike" kern="1200" baseline="-2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7C5BD336-CA0E-4D9D-9D58-69EF460ADA59}" type="VALUE">
                      <a: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400" b="1" u="sng" baseline="-2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sng" strike="noStrike" kern="1200" baseline="-2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448498185171818E-2"/>
                      <c:h val="8.343782804101400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FE0-4592-A5F2-8E7D73EF10FA}"/>
                </c:ext>
              </c:extLst>
            </c:dLbl>
            <c:dLbl>
              <c:idx val="1"/>
              <c:layout>
                <c:manualLayout>
                  <c:x val="9.1106994111359446E-2"/>
                  <c:y val="-6.68627151531002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sng" strike="noStrike" kern="1200" baseline="-26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5BBD9F4-FF9D-4221-9041-893B50C89599}" type="VALUE">
                      <a:rPr lang="en-US" sz="2400" b="1" dirty="0"/>
                      <a:pPr>
                        <a:defRPr sz="2400" b="1" u="sng" baseline="-26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sng" strike="noStrike" kern="1200" baseline="-2600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36476336022821E-2"/>
                      <c:h val="8.698525834325593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FE0-4592-A5F2-8E7D73EF10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sng" strike="noStrike" kern="1200" baseline="-2600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FEMININO</c:v>
                </c:pt>
                <c:pt idx="1">
                  <c:v>MASCULINO</c:v>
                </c:pt>
              </c:strCache>
            </c:strRef>
          </c:cat>
          <c:val>
            <c:numRef>
              <c:f>Plan1!$B$2:$B$3</c:f>
              <c:numCache>
                <c:formatCode>0.00%</c:formatCode>
                <c:ptCount val="2"/>
                <c:pt idx="0">
                  <c:v>0.36849999999999999</c:v>
                </c:pt>
                <c:pt idx="1">
                  <c:v>0.63149999999999995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E0-4592-A5F2-8E7D73EF1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pt-BR"/>
          </a:p>
        </c:txPr>
      </c:legendEntry>
      <c:layout>
        <c:manualLayout>
          <c:xMode val="edge"/>
          <c:yMode val="edge"/>
          <c:x val="8.5056937223490905E-2"/>
          <c:y val="0.73789711471066255"/>
          <c:w val="0.23645947581869731"/>
          <c:h val="0.2409974372604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tos Display" panose="020B0004020202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1"/>
                </a:solidFill>
                <a:latin typeface="Aptos Display" panose="020B0004020202020204" pitchFamily="34" charset="0"/>
              </a:rPr>
              <a:t>GRUPO</a:t>
            </a:r>
            <a:r>
              <a:rPr lang="en-US" sz="2400" baseline="0" dirty="0">
                <a:solidFill>
                  <a:schemeClr val="tx1"/>
                </a:solidFill>
                <a:latin typeface="Aptos Display" panose="020B0004020202020204" pitchFamily="34" charset="0"/>
              </a:rPr>
              <a:t> COM CIRROSE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Gênero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DB-4B8F-97C4-589B410EB1E9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048-437A-843D-2149AE7247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DB-4B8F-97C4-589B410EB1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DB-4B8F-97C4-589B410EB1E9}"/>
              </c:ext>
            </c:extLst>
          </c:dPt>
          <c:cat>
            <c:strRef>
              <c:f>Planilha1!$A$2:$A$5</c:f>
              <c:strCache>
                <c:ptCount val="2"/>
                <c:pt idx="0">
                  <c:v>MASCULINO</c:v>
                </c:pt>
                <c:pt idx="1">
                  <c:v>FEMININO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17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48-437A-843D-2149AE724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pt-BR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1"/>
                </a:solidFill>
                <a:latin typeface="Aptos Display" panose="020B0004020202020204" pitchFamily="34" charset="0"/>
              </a:rPr>
              <a:t>GRUPO SEM CIRROSE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GRUPO SEM CIRROSE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4B-484D-92F7-761B8EBFA252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F2-46A8-96BF-CDBCEF941FB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4B-484D-92F7-761B8EBFA25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C4B-484D-92F7-761B8EBFA252}"/>
              </c:ext>
            </c:extLst>
          </c:dPt>
          <c:cat>
            <c:strRef>
              <c:f>Planilha1!$A$2:$A$5</c:f>
              <c:strCache>
                <c:ptCount val="2"/>
                <c:pt idx="0">
                  <c:v>MASCULINO</c:v>
                </c:pt>
                <c:pt idx="1">
                  <c:v>FEMININO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33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F2-46A8-96BF-CDBCEF941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tos Display" panose="020B0004020202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239911417322854E-2"/>
          <c:y val="7.4343929973921641E-2"/>
          <c:w val="0.91351008858267713"/>
          <c:h val="0.7407868023630166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Presença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2"/>
                <c:pt idx="0">
                  <c:v>Tabagismo</c:v>
                </c:pt>
                <c:pt idx="1">
                  <c:v>Etilismo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45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71-428E-9B77-142E370224C6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Ausência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2"/>
                <c:pt idx="0">
                  <c:v>Tabagismo</c:v>
                </c:pt>
                <c:pt idx="1">
                  <c:v>Etilismo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28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71-428E-9B77-142E370224C6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Sem informações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2"/>
                <c:pt idx="0">
                  <c:v>Tabagismo</c:v>
                </c:pt>
                <c:pt idx="1">
                  <c:v>Etilismo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71-428E-9B77-142E37022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3357096"/>
        <c:axId val="563360336"/>
      </c:barChart>
      <c:catAx>
        <c:axId val="563357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60606"/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pt-BR"/>
          </a:p>
        </c:txPr>
        <c:crossAx val="563360336"/>
        <c:crosses val="autoZero"/>
        <c:auto val="1"/>
        <c:lblAlgn val="ctr"/>
        <c:lblOffset val="100"/>
        <c:noMultiLvlLbl val="0"/>
      </c:catAx>
      <c:valAx>
        <c:axId val="56336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40404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63357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C0C0C"/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C0C0C"/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pt-B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C0C0C"/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pt-BR"/>
          </a:p>
        </c:txPr>
      </c:legendEntry>
      <c:layout>
        <c:manualLayout>
          <c:xMode val="edge"/>
          <c:yMode val="edge"/>
          <c:x val="3.9928325083297522E-2"/>
          <c:y val="0.92928712299581551"/>
          <c:w val="0.78402731299212614"/>
          <c:h val="7.07127786224914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C0C0C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GÊNERO</a:t>
            </a:r>
          </a:p>
        </c:rich>
      </c:tx>
      <c:layout>
        <c:manualLayout>
          <c:xMode val="edge"/>
          <c:yMode val="edge"/>
          <c:x val="0.16630904006972533"/>
          <c:y val="6.61359461114513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3.9837619825004493E-2"/>
          <c:y val="0.14727697923246427"/>
          <c:w val="0.24553526118006014"/>
          <c:h val="0.40920039924586893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32445090363732598"/>
          <c:y val="0.18875939650225901"/>
          <c:w val="0.12119574388924413"/>
          <c:h val="0.100251987791177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0.48609</cdr:y>
    </cdr:from>
    <cdr:to>
      <cdr:x>0.98455</cdr:x>
      <cdr:y>0.9583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4320381" y="2520280"/>
          <a:ext cx="4186907" cy="2448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100" dirty="0"/>
        </a:p>
      </cdr:txBody>
    </cdr:sp>
  </cdr:relSizeAnchor>
  <cdr:relSizeAnchor xmlns:cdr="http://schemas.openxmlformats.org/drawingml/2006/chartDrawing">
    <cdr:from>
      <cdr:x>0.54168</cdr:x>
      <cdr:y>0.4722</cdr:y>
    </cdr:from>
    <cdr:to>
      <cdr:x>0.96669</cdr:x>
      <cdr:y>0.91663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4680520" y="2448272"/>
          <a:ext cx="3672408" cy="2304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0.35418</cdr:x>
      <cdr:y>0.82943</cdr:y>
    </cdr:from>
    <cdr:to>
      <cdr:x>0.61186</cdr:x>
      <cdr:y>0.91596</cdr:y>
    </cdr:to>
    <cdr:sp macro="" textlink="">
      <cdr:nvSpPr>
        <cdr:cNvPr id="5" name="CaixaDeTexto 4">
          <a:extLst xmlns:a="http://schemas.openxmlformats.org/drawingml/2006/main">
            <a:ext uri="{FF2B5EF4-FFF2-40B4-BE49-F238E27FC236}">
              <a16:creationId xmlns:a16="http://schemas.microsoft.com/office/drawing/2014/main" id="{F12E72DC-6DE3-530B-FE1B-614C55FDB5D1}"/>
            </a:ext>
          </a:extLst>
        </cdr:cNvPr>
        <cdr:cNvSpPr txBox="1"/>
      </cdr:nvSpPr>
      <cdr:spPr>
        <a:xfrm xmlns:a="http://schemas.openxmlformats.org/drawingml/2006/main">
          <a:off x="3592911" y="4565412"/>
          <a:ext cx="2613973" cy="476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2000" dirty="0">
              <a:latin typeface="Aptos Display" panose="020B0004020202020204" pitchFamily="34" charset="0"/>
            </a:rPr>
            <a:t>(MÉDIA</a:t>
          </a:r>
          <a:r>
            <a:rPr lang="pt-BR" sz="2000" dirty="0">
              <a:effectLst/>
              <a:latin typeface="Aptos Display" panose="020B0004020202020204" pitchFamily="34" charset="0"/>
              <a:ea typeface="Times New Roman" panose="02020603050405020304" pitchFamily="18" charset="0"/>
            </a:rPr>
            <a:t>±</a:t>
          </a:r>
          <a:r>
            <a:rPr lang="pt-BR" sz="2000" dirty="0">
              <a:latin typeface="Aptos Display" panose="020B0004020202020204" pitchFamily="34" charset="0"/>
            </a:rPr>
            <a:t>DP)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0.17011</cdr:x>
      <cdr:y>0</cdr:y>
    </cdr:from>
    <cdr:to>
      <cdr:x>0.76313</cdr:x>
      <cdr:y>1</cdr:y>
    </cdr:to>
    <cdr:pic>
      <cdr:nvPicPr>
        <cdr:cNvPr id="9" name="Imagem 8">
          <a:extLst xmlns:a="http://schemas.openxmlformats.org/drawingml/2006/main">
            <a:ext uri="{FF2B5EF4-FFF2-40B4-BE49-F238E27FC236}">
              <a16:creationId xmlns:a16="http://schemas.microsoft.com/office/drawing/2014/main" id="{87F65B00-50BA-427E-AEA3-1F654CF87907}"/>
            </a:ext>
          </a:extLst>
        </cdr:cNvPr>
        <cdr:cNvPicPr/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7592" t="5877" r="9934" b="5526"/>
        <a:stretch xmlns:a="http://schemas.openxmlformats.org/drawingml/2006/main"/>
      </cdr:blipFill>
      <cdr:spPr bwMode="auto">
        <a:xfrm xmlns:a="http://schemas.openxmlformats.org/drawingml/2006/main">
          <a:off x="1870440" y="0"/>
          <a:ext cx="6520720" cy="50786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0.5</cdr:x>
      <cdr:y>0.48609</cdr:y>
    </cdr:from>
    <cdr:to>
      <cdr:x>0.98455</cdr:x>
      <cdr:y>0.9583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4320381" y="2520280"/>
          <a:ext cx="4186907" cy="2448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100" dirty="0"/>
        </a:p>
      </cdr:txBody>
    </cdr:sp>
  </cdr:relSizeAnchor>
  <cdr:relSizeAnchor xmlns:cdr="http://schemas.openxmlformats.org/drawingml/2006/chartDrawing">
    <cdr:from>
      <cdr:x>0.54168</cdr:x>
      <cdr:y>0.4722</cdr:y>
    </cdr:from>
    <cdr:to>
      <cdr:x>0.96669</cdr:x>
      <cdr:y>0.91663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4680520" y="2448272"/>
          <a:ext cx="3672408" cy="2304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12B5B-C077-401B-85F1-2854B5FD3539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FCF89-9C1B-4F7D-97CE-1D042203D8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70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CF89-9C1B-4F7D-97CE-1D042203D88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66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ustomXml" Target="../../customXml/item7.xml"/><Relationship Id="rId7" Type="http://schemas.openxmlformats.org/officeDocument/2006/relationships/image" Target="../media/image6.png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19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FB75B-0CA9-DB38-B5C8-007F0E121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3BFCE8-DA89-3A8B-86AE-46629C731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59F595-760B-838B-2441-7C45AD1E7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245F-B45B-4EF5-890B-E564620DDF70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AEA72E-E37F-329D-0DD6-42461080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691D99-C41E-E886-EDBB-CA4480E82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6E4E-11B7-481D-B64B-26A991BAEB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0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CDF61-9787-7765-E692-0A519DF5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086C30F-3A94-ADB9-D753-01ACCC605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117C65-9062-8128-4F55-013AC53F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245F-B45B-4EF5-890B-E564620DDF70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FE9661-00B0-15CA-2387-789427CF2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A4E9BB-B7A5-FB33-F34F-AA560799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6E4E-11B7-481D-B64B-26A991BAEB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34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25D5D3-1BE1-0E7D-A7F4-1970063E3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CAEEC00-1656-7995-2C2E-CC6982A70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B5C2D8-FA31-60A8-926F-82794672B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245F-B45B-4EF5-890B-E564620DDF70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ED9682-260F-60A5-65BD-0EB9890F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49E749-F09F-90C3-B1AF-C03D46739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6E4E-11B7-481D-B64B-26A991BAEB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89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15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226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281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CE5C57-CDE1-EB42-A793-32B3A1D7E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EEE546-B7D4-3E4D-7E9D-391F3607B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D72AB6-504B-3C57-D0F8-AB1CCE5E1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245F-B45B-4EF5-890B-E564620DDF70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C73583-DF32-2CF7-99CA-00AFCA81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F858C0-5CC0-9766-79D6-15A4EF61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6E4E-11B7-481D-B64B-26A991BAEB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012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DAB3C-8376-E07B-0153-BF8E9967A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D71B72-A057-A303-70D9-DDBCF1664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EAE0EE-5827-CE9F-B1C4-D4745472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245F-B45B-4EF5-890B-E564620DDF70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15A299-6CD3-D2D0-4124-1E2AA5E2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DAF1AB-FAF5-6752-5904-493FB411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6E4E-11B7-481D-B64B-26A991BAEB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721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BF1EB-96D3-5ABA-6C9C-487F155B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CF5CBA-C173-123D-69B7-86FED1539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E0F3F54-5DC9-DACF-9BB2-E4CC78B39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0AF575-98F3-B806-44C5-44D84934C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245F-B45B-4EF5-890B-E564620DDF70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5C594C-DE33-01CD-FABE-4B653B0F0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73D40E-E866-C3B8-1168-0DD5ABC6C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6E4E-11B7-481D-B64B-26A991BAEB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6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4D34DD-94B5-6305-5603-786439506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59280E-4AA5-7C7E-3340-AA4309B6D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FC4529-FA6A-C81B-5B8A-5EF2F5CCF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C7FFAFE-27E4-AD61-2DE4-39ACBF0BB8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0F8ADCA-CB2E-E50F-698C-AEF745FF2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8074C57-A36B-565A-3C30-F6F4FA95E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245F-B45B-4EF5-890B-E564620DDF70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B57C7DD-9270-649E-28B8-025CE717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27005C8-1A19-D458-BF42-A3B74F6D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6E4E-11B7-481D-B64B-26A991BAEB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6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A6AA2-7CD2-4B57-C7AE-5D8EEB020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DAE6820-87AA-21E5-C035-F7A97294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245F-B45B-4EF5-890B-E564620DDF70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C6396DC-2DEB-5CF1-87C2-821AA22F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739AAC1-C3E9-5907-48FB-245CB023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6E4E-11B7-481D-B64B-26A991BAEB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98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F3E0162-09E7-36EB-02B3-A0F012E42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245F-B45B-4EF5-890B-E564620DDF70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571C032-3B6E-107B-3F7C-15AC1ACBF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6D4269-10BC-B588-B33D-55890126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6E4E-11B7-481D-B64B-26A991BAEB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1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305AF-DB64-D368-5876-421C67D0A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203A84-FC4A-C2EB-E035-0569267DE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D52A275-AD5E-2005-DCEB-626E2E73E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E8BE46-616A-2820-3C8B-D51DE762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245F-B45B-4EF5-890B-E564620DDF70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D2B627-F12D-69C8-3710-5481DD769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F5BA899-87BA-652B-87AB-8A9BA0CD1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6E4E-11B7-481D-B64B-26A991BAEB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0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06951-C183-8DCB-2C75-90D29A55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050DB48-28CD-CABF-24DC-98CA29B9B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5666A8-1070-3821-21E8-A01A4B813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99D6740-1BB6-B5B2-D3EC-2F171608C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245F-B45B-4EF5-890B-E564620DDF70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208EAF-328B-DF99-D35D-8B8E4D7F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D1566E-55B8-0FDF-526A-439059FA3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6E4E-11B7-481D-B64B-26A991BAEB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4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risscrossEtching/>
                    </a14:imgEffect>
                    <a14:imgEffect>
                      <a14:colorTemperature colorTemp="6200"/>
                    </a14:imgEffect>
                    <a14:imgEffect>
                      <a14:saturation sat="79000"/>
                    </a14:imgEffect>
                  </a14:imgLayer>
                </a14:imgProps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4E6C74E-3039-23D5-B9B4-EBEC07C7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975BEB-9A81-6590-492F-262F097D5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FD60A8-88F2-08BB-9114-1BABE8A94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F245F-B45B-4EF5-890B-E564620DDF70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587173-44A9-D60F-AFB2-7864DECDD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17D975-2B7A-0B3D-98E0-32E8D3EF9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C6E4E-11B7-481D-B64B-26A991BAEB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10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0" r:id="rId13"/>
    <p:sldLayoutId id="2147483671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3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8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1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customXml" Target="../../customXml/item15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customXml" Target="../../customXml/item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AA4B38C-238D-D675-150F-D8F98384E582}"/>
              </a:ext>
            </a:extLst>
          </p:cNvPr>
          <p:cNvSpPr/>
          <p:nvPr/>
        </p:nvSpPr>
        <p:spPr>
          <a:xfrm>
            <a:off x="1285876" y="2147699"/>
            <a:ext cx="7429500" cy="2633851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6CBE6A-62F4-B80F-D705-7A1CF20A6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887" y="5023824"/>
            <a:ext cx="5051238" cy="445306"/>
          </a:xfrm>
        </p:spPr>
        <p:txBody>
          <a:bodyPr>
            <a:normAutofit/>
          </a:bodyPr>
          <a:lstStyle/>
          <a:p>
            <a:pPr algn="l"/>
            <a:r>
              <a:rPr lang="pt-BR" sz="2000" dirty="0">
                <a:latin typeface="Aptos Display" panose="020B0004020202020204" pitchFamily="34" charset="0"/>
              </a:rPr>
              <a:t>EUNICE DE OLIVEIRA COSTA</a:t>
            </a:r>
          </a:p>
        </p:txBody>
      </p:sp>
      <p:sp>
        <p:nvSpPr>
          <p:cNvPr id="6" name="Título 11">
            <a:extLst>
              <a:ext uri="{FF2B5EF4-FFF2-40B4-BE49-F238E27FC236}">
                <a16:creationId xmlns:a16="http://schemas.microsoft.com/office/drawing/2014/main" id="{3CF0E1B2-BFF7-9BE5-D927-210298B1A47E}"/>
              </a:ext>
            </a:extLst>
          </p:cNvPr>
          <p:cNvSpPr txBox="1">
            <a:spLocks/>
          </p:cNvSpPr>
          <p:nvPr/>
        </p:nvSpPr>
        <p:spPr>
          <a:xfrm>
            <a:off x="1451788" y="2195324"/>
            <a:ext cx="6882587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9200" kern="1200" cap="all" baseline="0">
                <a:solidFill>
                  <a:srgbClr val="23755A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INVESTIGAÇÃO DA CORRELAÇÃO ENTRE ANCESTRALIDADE ÉTNICA E A PREVALÊNCIA DE CIRROSE HEPÁTICA EM PACIENTES COM HEPATITES VIRAIS CRÔNICAS.</a:t>
            </a:r>
            <a:endParaRPr kumimoji="0" lang="pt-BR" sz="3200" b="1" i="0" u="none" strike="noStrike" kern="1200" cap="all" spc="0" normalizeH="0" baseline="0" noProof="0" dirty="0">
              <a:ln>
                <a:noFill/>
              </a:ln>
              <a:solidFill>
                <a:srgbClr val="23755A"/>
              </a:solidFill>
              <a:effectLst/>
              <a:uLnTx/>
              <a:uFillTx/>
              <a:latin typeface="Calibri Bold" panose="020F0702030404030204" pitchFamily="34" charset="0"/>
              <a:ea typeface="+mj-ea"/>
              <a:cs typeface="Calibri Bold" panose="020F0702030404030204" pitchFamily="34" charset="0"/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8BC3EA20-C457-314D-AB16-A8078E132483}"/>
              </a:ext>
            </a:extLst>
          </p:cNvPr>
          <p:cNvSpPr txBox="1">
            <a:spLocks/>
          </p:cNvSpPr>
          <p:nvPr/>
        </p:nvSpPr>
        <p:spPr>
          <a:xfrm>
            <a:off x="854888" y="5469130"/>
            <a:ext cx="7084426" cy="445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dirty="0">
                <a:latin typeface="Aptos Display" panose="020B0004020202020204" pitchFamily="34" charset="0"/>
              </a:rPr>
              <a:t>FACULDADE DE MEDICINA – ICM- UFPA</a:t>
            </a:r>
          </a:p>
        </p:txBody>
      </p:sp>
    </p:spTree>
    <p:extLst>
      <p:ext uri="{BB962C8B-B14F-4D97-AF65-F5344CB8AC3E}">
        <p14:creationId xmlns:p14="http://schemas.microsoft.com/office/powerpoint/2010/main" val="87419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MATERIAL E MÉTODOS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77D379F-00E2-8348-3F7A-209EF1F75989}"/>
              </a:ext>
            </a:extLst>
          </p:cNvPr>
          <p:cNvSpPr/>
          <p:nvPr/>
        </p:nvSpPr>
        <p:spPr>
          <a:xfrm>
            <a:off x="733116" y="2123427"/>
            <a:ext cx="3438426" cy="1305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sz="1800" b="1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pt-BR" b="1" dirty="0"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pt-BR" sz="2000" b="1" dirty="0">
                <a:latin typeface="Aptos Display" panose="020B0004020202020204" pitchFamily="34" charset="0"/>
                <a:ea typeface="Times New Roman" panose="02020603050405020304" pitchFamily="18" charset="0"/>
              </a:rPr>
              <a:t>ANÁLISE DE DADOS</a:t>
            </a:r>
          </a:p>
          <a:p>
            <a:pPr algn="just"/>
            <a:endParaRPr lang="pt-BR" sz="1800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pt-BR" dirty="0">
              <a:latin typeface="Aptos Display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07E3806-B6E8-AF29-D878-2BE56C34F860}"/>
              </a:ext>
            </a:extLst>
          </p:cNvPr>
          <p:cNvSpPr/>
          <p:nvPr/>
        </p:nvSpPr>
        <p:spPr>
          <a:xfrm>
            <a:off x="4272116" y="2123426"/>
            <a:ext cx="7186768" cy="1305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endParaRPr>
          </a:p>
          <a:p>
            <a:pPr marL="285750" lvl="1" indent="-285750" defTabSz="7112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Banco de dados</a:t>
            </a:r>
          </a:p>
          <a:p>
            <a:pPr marL="285750" lvl="1" indent="-285750" defTabSz="7112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Testes estatísticos: </a:t>
            </a:r>
            <a:r>
              <a:rPr lang="pt-BR" sz="2000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SPSS V.25.0 </a:t>
            </a:r>
            <a:endParaRPr lang="pt-BR" sz="20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lvl="0" algn="just"/>
            <a:r>
              <a:rPr lang="pt-BR" sz="2000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 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E6A6E1F-5276-BDE8-E586-628BFD00ED14}"/>
              </a:ext>
            </a:extLst>
          </p:cNvPr>
          <p:cNvSpPr txBox="1"/>
          <p:nvPr/>
        </p:nvSpPr>
        <p:spPr>
          <a:xfrm>
            <a:off x="733116" y="3619161"/>
            <a:ext cx="10399341" cy="1292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  <a:ea typeface="Calibri" panose="020F0502020204030204" pitchFamily="34" charset="0"/>
              </a:rPr>
              <a:t>V</a:t>
            </a:r>
            <a:r>
              <a:rPr lang="pt-B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ariáveis categóricas testadas dois a dois: teste </a:t>
            </a:r>
            <a:r>
              <a:rPr lang="pt-BR" sz="2000" dirty="0" err="1"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Qui</a:t>
            </a:r>
            <a:r>
              <a:rPr lang="pt-B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-quadrado de Pearson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  <a:ea typeface="Calibri" panose="020F0502020204030204" pitchFamily="34" charset="0"/>
              </a:rPr>
              <a:t>V</a:t>
            </a:r>
            <a:r>
              <a:rPr lang="pt-B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ariáveis contínuas: teste t de </a:t>
            </a:r>
            <a:r>
              <a:rPr lang="pt-BR" sz="2000" dirty="0" err="1"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Student</a:t>
            </a:r>
            <a:r>
              <a:rPr lang="pt-B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Para a comparação do índice de ancestralidade entre as amostras: teste de Mann-Whitney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0612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RESULTADOS/DISCUSSÃO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E778AAF0-E8E0-06F0-79D3-1199D048351F}"/>
              </a:ext>
            </a:extLst>
          </p:cNvPr>
          <p:cNvSpPr/>
          <p:nvPr/>
        </p:nvSpPr>
        <p:spPr>
          <a:xfrm>
            <a:off x="5614095" y="3230217"/>
            <a:ext cx="304800" cy="28848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20C69C5-514E-6889-7AA3-9C06ABBC930B}"/>
              </a:ext>
            </a:extLst>
          </p:cNvPr>
          <p:cNvSpPr/>
          <p:nvPr/>
        </p:nvSpPr>
        <p:spPr>
          <a:xfrm>
            <a:off x="4933950" y="5305425"/>
            <a:ext cx="1619250" cy="8096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CC8E7D-4EA4-01E2-4889-F3CBD3A63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9" y="1458203"/>
            <a:ext cx="7125832" cy="3302483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5CFB44F-46C4-90E1-373B-A15615A0D919}"/>
              </a:ext>
            </a:extLst>
          </p:cNvPr>
          <p:cNvSpPr/>
          <p:nvPr/>
        </p:nvSpPr>
        <p:spPr>
          <a:xfrm>
            <a:off x="1970566" y="5013040"/>
            <a:ext cx="4049486" cy="8107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rawline"/>
              </a:rPr>
              <a:t> </a:t>
            </a:r>
          </a:p>
          <a:p>
            <a:pPr algn="ctr"/>
            <a:r>
              <a:rPr lang="pt-BR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57,14% Hepatite C -&gt; Cirrose</a:t>
            </a:r>
          </a:p>
          <a:p>
            <a:pPr algn="ctr"/>
            <a:r>
              <a:rPr lang="pt-BR" sz="2000" dirty="0">
                <a:solidFill>
                  <a:schemeClr val="tx1"/>
                </a:solidFill>
                <a:highlight>
                  <a:srgbClr val="FFFFFF"/>
                </a:highlight>
                <a:latin typeface="Aptos Display" panose="020B0004020202020204" pitchFamily="34" charset="0"/>
              </a:rPr>
              <a:t>14,81% Hepatite B -&gt; Cirrose</a:t>
            </a:r>
            <a:endParaRPr lang="pt-BR" sz="20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just"/>
            <a:endParaRPr lang="pt-BR" sz="2000" dirty="0">
              <a:latin typeface="Aptos Display" panose="020B00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59E027F-5F39-A3D8-E718-07FC45B294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t="2174" r="8225" b="3604"/>
          <a:stretch/>
        </p:blipFill>
        <p:spPr>
          <a:xfrm>
            <a:off x="7491841" y="1426444"/>
            <a:ext cx="4530270" cy="39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38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RESULTADOS/DISCUSSÃO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92D00AC0-9C25-44E4-265D-AE2F48927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6311917"/>
              </p:ext>
            </p:extLst>
          </p:nvPr>
        </p:nvGraphicFramePr>
        <p:xfrm>
          <a:off x="2031999" y="224027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Espaço Reservado para Conteúdo 10">
            <a:extLst>
              <a:ext uri="{FF2B5EF4-FFF2-40B4-BE49-F238E27FC236}">
                <a16:creationId xmlns:a16="http://schemas.microsoft.com/office/drawing/2014/main" id="{E36F0029-6BC5-B3EB-EE08-9FBD28A81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249149"/>
              </p:ext>
            </p:extLst>
          </p:nvPr>
        </p:nvGraphicFramePr>
        <p:xfrm>
          <a:off x="719583" y="754829"/>
          <a:ext cx="10144222" cy="5504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2A68F14B-DFD5-3B6A-139A-7E62E99DACA0}"/>
              </a:ext>
            </a:extLst>
          </p:cNvPr>
          <p:cNvSpPr txBox="1"/>
          <p:nvPr/>
        </p:nvSpPr>
        <p:spPr>
          <a:xfrm>
            <a:off x="2409371" y="4395609"/>
            <a:ext cx="51166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ptos Display" panose="020B0004020202020204" pitchFamily="34" charset="0"/>
              </a:rPr>
              <a:t>IDADE</a:t>
            </a:r>
          </a:p>
          <a:p>
            <a:pPr algn="ctr"/>
            <a:r>
              <a:rPr lang="pt-BR" sz="240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</a:rPr>
              <a:t>57,25 ±11,27</a:t>
            </a:r>
            <a:endParaRPr lang="pt-BR" sz="2400" dirty="0">
              <a:latin typeface="Aptos Display" panose="020B0004020202020204" pitchFamily="34" charset="0"/>
            </a:endParaRPr>
          </a:p>
          <a:p>
            <a:endParaRPr lang="pt-BR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72D8964-5115-CE84-6A9A-8BA2D20B1C0C}"/>
              </a:ext>
            </a:extLst>
          </p:cNvPr>
          <p:cNvSpPr/>
          <p:nvPr/>
        </p:nvSpPr>
        <p:spPr>
          <a:xfrm>
            <a:off x="6360348" y="1839530"/>
            <a:ext cx="5116643" cy="317893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2000" dirty="0">
              <a:latin typeface="Aptos Display" panose="020B0004020202020204" pitchFamily="34" charset="0"/>
            </a:endParaRPr>
          </a:p>
          <a:p>
            <a:pPr algn="ctr"/>
            <a:r>
              <a:rPr lang="pt-BR" sz="2000" dirty="0">
                <a:latin typeface="Aptos Display" panose="020B0004020202020204" pitchFamily="34" charset="0"/>
              </a:rPr>
              <a:t>BANDEIRA et al, 2018</a:t>
            </a:r>
          </a:p>
          <a:p>
            <a:pPr algn="ctr"/>
            <a:r>
              <a:rPr lang="pt-BR" sz="2000" dirty="0">
                <a:latin typeface="Aptos Display" panose="020B0004020202020204" pitchFamily="34" charset="0"/>
              </a:rPr>
              <a:t>Epidemiologia da hepatite C em MG:</a:t>
            </a:r>
          </a:p>
          <a:p>
            <a:pPr algn="ctr"/>
            <a:endParaRPr lang="pt-BR" sz="2000" dirty="0">
              <a:latin typeface="Aptos Display" panose="020B00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70,2% sexo masculino e  50,8% do feminino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>
              <a:latin typeface="Aptos Display" panose="020B00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54% idade 40 a 59 anos</a:t>
            </a:r>
          </a:p>
          <a:p>
            <a:pPr algn="just"/>
            <a:endParaRPr lang="pt-BR" sz="2000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04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RESULTADOS/DISCUSSÃO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7E9DCBB-B1B7-4E13-A31B-562454FBC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7564973"/>
              </p:ext>
            </p:extLst>
          </p:nvPr>
        </p:nvGraphicFramePr>
        <p:xfrm>
          <a:off x="-855582" y="1683904"/>
          <a:ext cx="5757313" cy="3490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B4F8D488-4760-BE04-18AA-AAC8924E5CB2}"/>
              </a:ext>
            </a:extLst>
          </p:cNvPr>
          <p:cNvSpPr txBox="1"/>
          <p:nvPr/>
        </p:nvSpPr>
        <p:spPr>
          <a:xfrm>
            <a:off x="2047245" y="3478656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ptos Display" panose="020B0004020202020204" pitchFamily="34" charset="0"/>
              </a:rPr>
              <a:t>68%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C3EAB6A-8B21-B864-13F6-5A7A80BD8C08}"/>
              </a:ext>
            </a:extLst>
          </p:cNvPr>
          <p:cNvSpPr txBox="1"/>
          <p:nvPr/>
        </p:nvSpPr>
        <p:spPr>
          <a:xfrm>
            <a:off x="1219140" y="2924658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ptos Display" panose="020B0004020202020204" pitchFamily="34" charset="0"/>
              </a:rPr>
              <a:t>32%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2287763C-778B-8CEC-8106-79D0179EF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400394"/>
              </p:ext>
            </p:extLst>
          </p:nvPr>
        </p:nvGraphicFramePr>
        <p:xfrm>
          <a:off x="3056805" y="1676770"/>
          <a:ext cx="5757313" cy="3497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C1872A16-8DAC-139A-96B1-B7AC74670BCE}"/>
              </a:ext>
            </a:extLst>
          </p:cNvPr>
          <p:cNvSpPr txBox="1"/>
          <p:nvPr/>
        </p:nvSpPr>
        <p:spPr>
          <a:xfrm>
            <a:off x="1034462" y="5174096"/>
            <a:ext cx="1872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ptos Display" panose="020B0004020202020204" pitchFamily="34" charset="0"/>
              </a:rPr>
              <a:t>IDADE</a:t>
            </a:r>
          </a:p>
          <a:p>
            <a:pPr algn="ctr"/>
            <a:r>
              <a:rPr lang="pt-BR" sz="2000" dirty="0">
                <a:latin typeface="Aptos Display" panose="020B0004020202020204" pitchFamily="34" charset="0"/>
              </a:rPr>
              <a:t>62,32</a:t>
            </a:r>
            <a:r>
              <a:rPr lang="pt-BR" sz="200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</a:rPr>
              <a:t> ±6,152</a:t>
            </a:r>
            <a:endParaRPr lang="pt-BR" sz="2000" b="1" dirty="0">
              <a:latin typeface="Aptos Display" panose="020B00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BDF5B2D-AF96-3849-5B2C-A478394961DA}"/>
              </a:ext>
            </a:extLst>
          </p:cNvPr>
          <p:cNvSpPr txBox="1"/>
          <p:nvPr/>
        </p:nvSpPr>
        <p:spPr>
          <a:xfrm>
            <a:off x="5567897" y="3678711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ptos Display" panose="020B0004020202020204" pitchFamily="34" charset="0"/>
              </a:rPr>
              <a:t>61,1%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E7228D4-112E-195D-C8DA-D0E765CE4182}"/>
              </a:ext>
            </a:extLst>
          </p:cNvPr>
          <p:cNvSpPr txBox="1"/>
          <p:nvPr/>
        </p:nvSpPr>
        <p:spPr>
          <a:xfrm>
            <a:off x="5394243" y="2383381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ptos Display" panose="020B0004020202020204" pitchFamily="34" charset="0"/>
              </a:rPr>
              <a:t>38,9%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F9C9BAC-F0B3-BBCF-9A56-439A23F97B7B}"/>
              </a:ext>
            </a:extLst>
          </p:cNvPr>
          <p:cNvSpPr txBox="1"/>
          <p:nvPr/>
        </p:nvSpPr>
        <p:spPr>
          <a:xfrm>
            <a:off x="5159828" y="5174096"/>
            <a:ext cx="1872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ptos Display" panose="020B0004020202020204" pitchFamily="34" charset="0"/>
              </a:rPr>
              <a:t>IDADE</a:t>
            </a:r>
          </a:p>
          <a:p>
            <a:pPr algn="ctr"/>
            <a:r>
              <a:rPr lang="pt-BR" sz="200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</a:rPr>
              <a:t>55,19 ±15,050</a:t>
            </a:r>
            <a:endParaRPr lang="pt-BR" sz="2000" b="1" dirty="0">
              <a:latin typeface="Aptos Display" panose="020B0004020202020204" pitchFamily="34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FAE38D3B-B773-D6DF-E93E-AFDF7C4E4981}"/>
              </a:ext>
            </a:extLst>
          </p:cNvPr>
          <p:cNvSpPr/>
          <p:nvPr/>
        </p:nvSpPr>
        <p:spPr>
          <a:xfrm>
            <a:off x="7943767" y="2069276"/>
            <a:ext cx="3759821" cy="31119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Aptos Display" panose="020B0004020202020204" pitchFamily="34" charset="0"/>
              </a:rPr>
              <a:t>OLAVE </a:t>
            </a:r>
            <a:r>
              <a:rPr lang="pt-BR" sz="2000" i="1" dirty="0">
                <a:latin typeface="Aptos Display" panose="020B0004020202020204" pitchFamily="34" charset="0"/>
              </a:rPr>
              <a:t>et al</a:t>
            </a:r>
            <a:r>
              <a:rPr lang="pt-BR" sz="2000" dirty="0">
                <a:latin typeface="Aptos Display" panose="020B0004020202020204" pitchFamily="34" charset="0"/>
              </a:rPr>
              <a:t>, (2020)</a:t>
            </a:r>
          </a:p>
          <a:p>
            <a:pPr algn="ctr"/>
            <a:endParaRPr lang="pt-BR" sz="2000" dirty="0">
              <a:latin typeface="Aptos Display" panose="020B00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107 pacientes com cirrose de etiologia viral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>
              <a:latin typeface="Aptos Display" panose="020B00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93,45% - 40 anos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>
              <a:latin typeface="Aptos Display" panose="020B00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49,49% feminino e 50,51% masculino</a:t>
            </a:r>
          </a:p>
        </p:txBody>
      </p:sp>
    </p:spTree>
    <p:extLst>
      <p:ext uri="{BB962C8B-B14F-4D97-AF65-F5344CB8AC3E}">
        <p14:creationId xmlns:p14="http://schemas.microsoft.com/office/powerpoint/2010/main" val="786463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RESULTADOS/DISCUSSÃO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4C767955-2FA9-37D2-BFFF-9BDFCBCA55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6778454"/>
              </p:ext>
            </p:extLst>
          </p:nvPr>
        </p:nvGraphicFramePr>
        <p:xfrm>
          <a:off x="2299342" y="1286934"/>
          <a:ext cx="7286231" cy="5001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CaixaDeTexto 19">
            <a:extLst>
              <a:ext uri="{FF2B5EF4-FFF2-40B4-BE49-F238E27FC236}">
                <a16:creationId xmlns:a16="http://schemas.microsoft.com/office/drawing/2014/main" id="{A06CA161-9A48-EAE5-E729-7325E11113BE}"/>
              </a:ext>
            </a:extLst>
          </p:cNvPr>
          <p:cNvSpPr txBox="1"/>
          <p:nvPr/>
        </p:nvSpPr>
        <p:spPr>
          <a:xfrm>
            <a:off x="3970577" y="3839017"/>
            <a:ext cx="107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ptos Display" panose="020B0004020202020204" pitchFamily="34" charset="0"/>
              </a:rPr>
              <a:t>59,2%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1398985-1C60-0861-EF33-3FA389F254F8}"/>
              </a:ext>
            </a:extLst>
          </p:cNvPr>
          <p:cNvSpPr txBox="1"/>
          <p:nvPr/>
        </p:nvSpPr>
        <p:spPr>
          <a:xfrm>
            <a:off x="3970577" y="2399569"/>
            <a:ext cx="107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ptos Display" panose="020B0004020202020204" pitchFamily="34" charset="0"/>
              </a:rPr>
              <a:t>36,8%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3AEC12C-A46E-39F2-7915-C20474D4C9F8}"/>
              </a:ext>
            </a:extLst>
          </p:cNvPr>
          <p:cNvSpPr txBox="1"/>
          <p:nvPr/>
        </p:nvSpPr>
        <p:spPr>
          <a:xfrm>
            <a:off x="5709313" y="1534177"/>
            <a:ext cx="107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ptos Display" panose="020B0004020202020204" pitchFamily="34" charset="0"/>
              </a:rPr>
              <a:t>3,9%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3003A2C-E53C-F822-584F-FCBD627F3AAC}"/>
              </a:ext>
            </a:extLst>
          </p:cNvPr>
          <p:cNvSpPr txBox="1"/>
          <p:nvPr/>
        </p:nvSpPr>
        <p:spPr>
          <a:xfrm>
            <a:off x="5652970" y="3497922"/>
            <a:ext cx="107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ptos Display" panose="020B0004020202020204" pitchFamily="34" charset="0"/>
              </a:rPr>
              <a:t>78,9</a:t>
            </a:r>
            <a:r>
              <a:rPr lang="pt-BR" dirty="0"/>
              <a:t>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EBC0E73-C9E6-0015-3B17-DDC49C489D27}"/>
              </a:ext>
            </a:extLst>
          </p:cNvPr>
          <p:cNvSpPr txBox="1"/>
          <p:nvPr/>
        </p:nvSpPr>
        <p:spPr>
          <a:xfrm>
            <a:off x="5652970" y="2030237"/>
            <a:ext cx="107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ptos Display" panose="020B0004020202020204" pitchFamily="34" charset="0"/>
              </a:rPr>
              <a:t>17,1</a:t>
            </a:r>
            <a:r>
              <a:rPr lang="pt-BR" dirty="0"/>
              <a:t>%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6A71D3F-4085-A373-B4F8-FF30A81E2E7F}"/>
              </a:ext>
            </a:extLst>
          </p:cNvPr>
          <p:cNvSpPr txBox="1"/>
          <p:nvPr/>
        </p:nvSpPr>
        <p:spPr>
          <a:xfrm>
            <a:off x="4026920" y="1550829"/>
            <a:ext cx="107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ptos Display" panose="020B0004020202020204" pitchFamily="34" charset="0"/>
              </a:rPr>
              <a:t>3,9%</a:t>
            </a:r>
          </a:p>
        </p:txBody>
      </p:sp>
    </p:spTree>
    <p:extLst>
      <p:ext uri="{BB962C8B-B14F-4D97-AF65-F5344CB8AC3E}">
        <p14:creationId xmlns:p14="http://schemas.microsoft.com/office/powerpoint/2010/main" val="1299221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RESULTADOS/DISCUSSÃO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graphicFrame>
        <p:nvGraphicFramePr>
          <p:cNvPr id="13" name="Espaço Reservado para Conteúdo 10">
            <a:extLst>
              <a:ext uri="{FF2B5EF4-FFF2-40B4-BE49-F238E27FC236}">
                <a16:creationId xmlns:a16="http://schemas.microsoft.com/office/drawing/2014/main" id="{2178479E-681D-598A-BFB1-40FDA75BC0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072058"/>
              </p:ext>
            </p:extLst>
          </p:nvPr>
        </p:nvGraphicFramePr>
        <p:xfrm>
          <a:off x="812800" y="1087459"/>
          <a:ext cx="10995742" cy="5078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85251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DISCUSSÃO/DISCUSSÃO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313199F-28A2-DAD4-6272-926DA9AA37B2}"/>
              </a:ext>
            </a:extLst>
          </p:cNvPr>
          <p:cNvSpPr/>
          <p:nvPr/>
        </p:nvSpPr>
        <p:spPr>
          <a:xfrm>
            <a:off x="5931659" y="3667252"/>
            <a:ext cx="5589563" cy="18494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800" dirty="0"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THRIFT </a:t>
            </a:r>
            <a:r>
              <a:rPr lang="pt-BR" sz="1800" i="1" dirty="0"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et al</a:t>
            </a:r>
            <a:r>
              <a:rPr lang="pt-BR" dirty="0"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, </a:t>
            </a:r>
            <a:r>
              <a:rPr lang="pt-BR" sz="1800" dirty="0"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2019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pacientes negros infectados cronicamente pelo HCV estão menos suscetíveis ao desenvolvimento de cirrose hepática quando comparados a pacientes hispânicos</a:t>
            </a:r>
            <a:endParaRPr lang="pt-BR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4C8EBF0-8D27-4A3B-3C78-AC1F70B918B7}"/>
              </a:ext>
            </a:extLst>
          </p:cNvPr>
          <p:cNvSpPr/>
          <p:nvPr/>
        </p:nvSpPr>
        <p:spPr>
          <a:xfrm>
            <a:off x="5931659" y="1592498"/>
            <a:ext cx="5589563" cy="18494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800" dirty="0"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EL-SERAG </a:t>
            </a:r>
            <a:r>
              <a:rPr lang="pt-BR" sz="1800" i="1" dirty="0"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et al</a:t>
            </a:r>
            <a:r>
              <a:rPr lang="pt-BR" sz="1800" dirty="0"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, 2014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hispânicos  </a:t>
            </a:r>
            <a:r>
              <a:rPr lang="pt-BR" dirty="0">
                <a:solidFill>
                  <a:srgbClr val="212121"/>
                </a:solidFill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- </a:t>
            </a:r>
            <a:r>
              <a:rPr lang="pt-BR" sz="180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28,8%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12121"/>
                </a:solidFill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brancos não hispânicos - 21,6%</a:t>
            </a:r>
            <a:endParaRPr lang="pt-BR" sz="1800" dirty="0">
              <a:solidFill>
                <a:srgbClr val="212121"/>
              </a:solidFill>
              <a:effectLst/>
              <a:highlight>
                <a:srgbClr val="FFFFFF"/>
              </a:highlight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afro-americanos</a:t>
            </a:r>
            <a:r>
              <a:rPr lang="pt-BR" dirty="0">
                <a:solidFill>
                  <a:srgbClr val="212121"/>
                </a:solidFill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 - </a:t>
            </a:r>
            <a:r>
              <a:rPr lang="pt-BR" sz="180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13,3%</a:t>
            </a:r>
            <a:endParaRPr lang="pt-BR" dirty="0">
              <a:latin typeface="Aptos Display" panose="020B00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CEC4019-151E-D423-0E77-E400D9B3CC3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t="5614" r="7452" b="5527"/>
          <a:stretch/>
        </p:blipFill>
        <p:spPr bwMode="auto">
          <a:xfrm>
            <a:off x="275770" y="1384748"/>
            <a:ext cx="5399315" cy="4565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997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CONCLUSÃO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87D5929-1809-969A-6E18-972A343EE60C}"/>
              </a:ext>
            </a:extLst>
          </p:cNvPr>
          <p:cNvSpPr/>
          <p:nvPr/>
        </p:nvSpPr>
        <p:spPr>
          <a:xfrm>
            <a:off x="1166736" y="1586752"/>
            <a:ext cx="9858528" cy="38189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O grupo com cirrose hepática, na distribuição interétnica individual, foi mais frequente no vértice representativo da ancestralidade europeia e menos frequente na ancestralidade africana</a:t>
            </a:r>
          </a:p>
          <a:p>
            <a:pPr algn="just"/>
            <a:endParaRPr lang="pt-BR" sz="2000" dirty="0">
              <a:latin typeface="Aptos Display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O estudo sugere que a ancestralidade africana oferece fator de proteção contra o desenvolvimento de cirrose hepática nos pacientes portadores de hepatites virais crônicas, assim como a ancestralidade europeia parece ser um fator facilitador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Aptos Display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Esses resultados estão em consonância com outros estudos realizados fora no país</a:t>
            </a:r>
          </a:p>
        </p:txBody>
      </p:sp>
    </p:spTree>
    <p:extLst>
      <p:ext uri="{BB962C8B-B14F-4D97-AF65-F5344CB8AC3E}">
        <p14:creationId xmlns:p14="http://schemas.microsoft.com/office/powerpoint/2010/main" val="1197482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116CF80-D40F-DC2D-6650-A812B8489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63" y="228015"/>
            <a:ext cx="8571674" cy="640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>
                <a:latin typeface="Aptos Display" panose="020B0004020202020204" pitchFamily="34" charset="0"/>
              </a:rPr>
              <a:t>obrigada!</a:t>
            </a: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80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7017" y="585739"/>
            <a:ext cx="10858233" cy="810754"/>
          </a:xfrm>
        </p:spPr>
        <p:txBody>
          <a:bodyPr/>
          <a:lstStyle/>
          <a:p>
            <a:r>
              <a:rPr lang="pt-BR" sz="4000" b="1" dirty="0">
                <a:latin typeface="Aptos Display" panose="020B0004020202020204" pitchFamily="34" charset="0"/>
              </a:rPr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666749" y="2146046"/>
            <a:ext cx="10858500" cy="2565907"/>
          </a:xfrm>
        </p:spPr>
        <p:txBody>
          <a:bodyPr>
            <a:normAutofit/>
          </a:bodyPr>
          <a:lstStyle/>
          <a:p>
            <a:endParaRPr lang="pt-BR" sz="2800" dirty="0">
              <a:latin typeface="Aptos Display" panose="020B0004020202020204" pitchFamily="34" charset="0"/>
            </a:endParaRPr>
          </a:p>
          <a:p>
            <a:r>
              <a:rPr lang="pt-BR" sz="2800" dirty="0">
                <a:latin typeface="Aptos Display" panose="020B0004020202020204" pitchFamily="34" charset="0"/>
              </a:rPr>
              <a:t>Os pesquisadores declaram não haver conflito de interesse.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5" y="1396493"/>
            <a:ext cx="4348169" cy="34350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98F600B-0DD4-5469-CE86-71AD7EBD7C18}"/>
              </a:ext>
            </a:extLst>
          </p:cNvPr>
          <p:cNvSpPr txBox="1"/>
          <p:nvPr/>
        </p:nvSpPr>
        <p:spPr>
          <a:xfrm>
            <a:off x="5181599" y="496164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ptos Display" panose="020B0004020202020204" pitchFamily="34" charset="0"/>
              </a:rPr>
              <a:t>RDC 96-2009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Aptos Display" panose="020B0004020202020204" pitchFamily="34" charset="0"/>
              </a:rPr>
              <a:t>ANVISA</a:t>
            </a:r>
          </a:p>
        </p:txBody>
      </p:sp>
    </p:spTree>
    <p:extLst>
      <p:ext uri="{BB962C8B-B14F-4D97-AF65-F5344CB8AC3E}">
        <p14:creationId xmlns:p14="http://schemas.microsoft.com/office/powerpoint/2010/main" val="2806098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DEEEE24-727C-BCD5-76F9-322A1465F1C4}"/>
              </a:ext>
            </a:extLst>
          </p:cNvPr>
          <p:cNvSpPr txBox="1"/>
          <p:nvPr/>
        </p:nvSpPr>
        <p:spPr>
          <a:xfrm>
            <a:off x="3275066" y="1304383"/>
            <a:ext cx="59813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ptos Display" panose="020B0004020202020204" pitchFamily="34" charset="0"/>
              </a:rPr>
              <a:t>EPIDEMIOLOGIA DAS HEPATITES VIRAIS CRÔNICAS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0F4CB7-96DE-8C84-454A-FD2D3ECDA4B6}"/>
              </a:ext>
            </a:extLst>
          </p:cNvPr>
          <p:cNvSpPr txBox="1"/>
          <p:nvPr/>
        </p:nvSpPr>
        <p:spPr>
          <a:xfrm>
            <a:off x="3275066" y="1304383"/>
            <a:ext cx="59813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ptos Display" panose="020B0004020202020204" pitchFamily="34" charset="0"/>
              </a:rPr>
              <a:t>EPIDEMIOLOGIA DAS HEPATITES VIRAIS CRÔNICAS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65F3A255-1E08-D377-C1EF-1652C03D87FD}"/>
              </a:ext>
            </a:extLst>
          </p:cNvPr>
          <p:cNvCxnSpPr>
            <a:cxnSpLocks/>
          </p:cNvCxnSpPr>
          <p:nvPr/>
        </p:nvCxnSpPr>
        <p:spPr>
          <a:xfrm flipV="1">
            <a:off x="3640282" y="2638872"/>
            <a:ext cx="2625435" cy="708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7D07C7F6-0BD9-CD3D-4648-BBF7E931836B}"/>
              </a:ext>
            </a:extLst>
          </p:cNvPr>
          <p:cNvCxnSpPr>
            <a:cxnSpLocks/>
          </p:cNvCxnSpPr>
          <p:nvPr/>
        </p:nvCxnSpPr>
        <p:spPr>
          <a:xfrm>
            <a:off x="3536372" y="3788499"/>
            <a:ext cx="2729345" cy="1686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DE2350E7-5FE6-3F7A-9606-210651E8FEE7}"/>
              </a:ext>
            </a:extLst>
          </p:cNvPr>
          <p:cNvCxnSpPr>
            <a:cxnSpLocks/>
          </p:cNvCxnSpPr>
          <p:nvPr/>
        </p:nvCxnSpPr>
        <p:spPr>
          <a:xfrm>
            <a:off x="3640282" y="4400371"/>
            <a:ext cx="2625435" cy="8349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2C0FCE2-685A-1FDB-D436-1281C4B5BCCC}"/>
              </a:ext>
            </a:extLst>
          </p:cNvPr>
          <p:cNvSpPr/>
          <p:nvPr/>
        </p:nvSpPr>
        <p:spPr>
          <a:xfrm>
            <a:off x="6397500" y="4816008"/>
            <a:ext cx="4997404" cy="11937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latin typeface="Aptos Display" panose="020B0004020202020204" pitchFamily="34" charset="0"/>
              </a:rPr>
              <a:t>Hepatite C</a:t>
            </a:r>
            <a:r>
              <a:rPr lang="pt-BR" sz="2000" dirty="0">
                <a:latin typeface="Aptos Display" panose="020B0004020202020204" pitchFamily="34" charset="0"/>
              </a:rPr>
              <a:t>: 50 milhões de pessoas com infecção crônica pelo HCV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EDC1A86-3531-4149-1D69-7A3F3773FBE7}"/>
              </a:ext>
            </a:extLst>
          </p:cNvPr>
          <p:cNvSpPr/>
          <p:nvPr/>
        </p:nvSpPr>
        <p:spPr>
          <a:xfrm>
            <a:off x="6397500" y="3429000"/>
            <a:ext cx="4997404" cy="11937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latin typeface="Aptos Display" panose="020B0004020202020204" pitchFamily="34" charset="0"/>
              </a:rPr>
              <a:t>Hepatite B</a:t>
            </a:r>
            <a:r>
              <a:rPr lang="pt-BR" sz="2000" dirty="0">
                <a:latin typeface="Aptos Display" panose="020B0004020202020204" pitchFamily="34" charset="0"/>
              </a:rPr>
              <a:t>: 254 milhões de pessoas com infecção crônica pelo HBV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58C1210-F8B9-4C3F-04AF-862DC9CED483}"/>
              </a:ext>
            </a:extLst>
          </p:cNvPr>
          <p:cNvSpPr/>
          <p:nvPr/>
        </p:nvSpPr>
        <p:spPr>
          <a:xfrm>
            <a:off x="6390798" y="2041992"/>
            <a:ext cx="5004106" cy="11937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Aptos Display" panose="020B0004020202020204" pitchFamily="34" charset="0"/>
              </a:rPr>
              <a:t>1,3 milhão de mortes (HCV + HBV) </a:t>
            </a:r>
          </a:p>
          <a:p>
            <a:pPr algn="ctr"/>
            <a:r>
              <a:rPr lang="pt-BR" sz="2000" dirty="0">
                <a:latin typeface="Aptos Display" panose="020B0004020202020204" pitchFamily="34" charset="0"/>
              </a:rPr>
              <a:t>83% por hepatite B /17% por hepatite C</a:t>
            </a:r>
          </a:p>
          <a:p>
            <a:pPr algn="ctr"/>
            <a:r>
              <a:rPr lang="pt-BR" sz="2000" dirty="0">
                <a:latin typeface="Aptos Display" panose="020B0004020202020204" pitchFamily="34" charset="0"/>
              </a:rPr>
              <a:t>2,2 milhões de novas infecções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A5F6B2A-BD37-D3DD-5749-6CD7ACAE8A06}"/>
              </a:ext>
            </a:extLst>
          </p:cNvPr>
          <p:cNvSpPr/>
          <p:nvPr/>
        </p:nvSpPr>
        <p:spPr>
          <a:xfrm>
            <a:off x="1399309" y="2499790"/>
            <a:ext cx="2625436" cy="250767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Aptos Display" panose="020B0004020202020204" pitchFamily="34" charset="0"/>
              </a:rPr>
              <a:t>MUNDO</a:t>
            </a:r>
          </a:p>
          <a:p>
            <a:pPr algn="ctr"/>
            <a:r>
              <a:rPr lang="pt-BR" sz="2000" dirty="0">
                <a:latin typeface="Aptos Display" panose="020B0004020202020204" pitchFamily="34" charset="0"/>
              </a:rPr>
              <a:t>(OMS, 2022)</a:t>
            </a:r>
          </a:p>
        </p:txBody>
      </p:sp>
    </p:spTree>
    <p:extLst>
      <p:ext uri="{BB962C8B-B14F-4D97-AF65-F5344CB8AC3E}">
        <p14:creationId xmlns:p14="http://schemas.microsoft.com/office/powerpoint/2010/main" val="376987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DEEEE24-727C-BCD5-76F9-322A1465F1C4}"/>
              </a:ext>
            </a:extLst>
          </p:cNvPr>
          <p:cNvSpPr txBox="1"/>
          <p:nvPr/>
        </p:nvSpPr>
        <p:spPr>
          <a:xfrm>
            <a:off x="3275066" y="1304383"/>
            <a:ext cx="59813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ptos Display" panose="020B0004020202020204" pitchFamily="34" charset="0"/>
              </a:rPr>
              <a:t>EPIDEMIOLOGIA DAS HEPATITES VIRAIS CRÔNICAS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B4E8DB0-003B-A374-96C1-B24077D33E93}"/>
              </a:ext>
            </a:extLst>
          </p:cNvPr>
          <p:cNvSpPr txBox="1"/>
          <p:nvPr/>
        </p:nvSpPr>
        <p:spPr>
          <a:xfrm>
            <a:off x="3275066" y="1304383"/>
            <a:ext cx="59813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ptos Display" panose="020B0004020202020204" pitchFamily="34" charset="0"/>
              </a:rPr>
              <a:t>EPIDEMIOLOGIA DAS HEPATITES VIRAIS CRÔNICAS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E19FFF6B-4BB7-C238-6055-3C033994DD77}"/>
              </a:ext>
            </a:extLst>
          </p:cNvPr>
          <p:cNvCxnSpPr>
            <a:cxnSpLocks/>
          </p:cNvCxnSpPr>
          <p:nvPr/>
        </p:nvCxnSpPr>
        <p:spPr>
          <a:xfrm flipH="1">
            <a:off x="5756223" y="3832783"/>
            <a:ext cx="3232878" cy="2812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DB29B6C-C584-DEFA-13B1-894A69C1D8A4}"/>
              </a:ext>
            </a:extLst>
          </p:cNvPr>
          <p:cNvCxnSpPr>
            <a:cxnSpLocks/>
          </p:cNvCxnSpPr>
          <p:nvPr/>
        </p:nvCxnSpPr>
        <p:spPr>
          <a:xfrm flipH="1">
            <a:off x="5756223" y="4166566"/>
            <a:ext cx="3118141" cy="13891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7A29FDE0-E5ED-4D82-C397-D4ED8CA2DBFD}"/>
              </a:ext>
            </a:extLst>
          </p:cNvPr>
          <p:cNvCxnSpPr>
            <a:cxnSpLocks/>
          </p:cNvCxnSpPr>
          <p:nvPr/>
        </p:nvCxnSpPr>
        <p:spPr>
          <a:xfrm flipH="1" flipV="1">
            <a:off x="5574721" y="2712438"/>
            <a:ext cx="3060124" cy="7939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567D838E-7CAE-AD1D-1193-0E64E860294C}"/>
              </a:ext>
            </a:extLst>
          </p:cNvPr>
          <p:cNvSpPr/>
          <p:nvPr/>
        </p:nvSpPr>
        <p:spPr>
          <a:xfrm>
            <a:off x="607000" y="2035630"/>
            <a:ext cx="4835237" cy="13137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dirty="0">
                <a:latin typeface="Aptos Display" panose="020B0004020202020204" pitchFamily="34" charset="0"/>
              </a:rPr>
              <a:t>Prevalência elevada e taxa de mortalidade anual comparável à AIDS, malária e a tuberculose</a:t>
            </a:r>
            <a:r>
              <a:rPr lang="pt-BR" sz="2000" dirty="0"/>
              <a:t> 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1233E369-927D-0791-F17B-218879E1E97D}"/>
              </a:ext>
            </a:extLst>
          </p:cNvPr>
          <p:cNvSpPr/>
          <p:nvPr/>
        </p:nvSpPr>
        <p:spPr>
          <a:xfrm>
            <a:off x="607000" y="3536060"/>
            <a:ext cx="4835237" cy="11558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latin typeface="Aptos Display" panose="020B0004020202020204" pitchFamily="34" charset="0"/>
              </a:rPr>
              <a:t>Hepatite C</a:t>
            </a:r>
            <a:r>
              <a:rPr lang="pt-BR" sz="2000" dirty="0">
                <a:latin typeface="Aptos Display" panose="020B0004020202020204" pitchFamily="34" charset="0"/>
              </a:rPr>
              <a:t>: 298.738 casos confirmados de hepatite C (2000 – 2022)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A214AF17-B33D-AB5D-4CE8-9005426A00E2}"/>
              </a:ext>
            </a:extLst>
          </p:cNvPr>
          <p:cNvSpPr/>
          <p:nvPr/>
        </p:nvSpPr>
        <p:spPr>
          <a:xfrm>
            <a:off x="607000" y="4878578"/>
            <a:ext cx="4835237" cy="12755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latin typeface="Aptos Display" panose="020B0004020202020204" pitchFamily="34" charset="0"/>
              </a:rPr>
              <a:t>Hepatite B:</a:t>
            </a:r>
            <a:r>
              <a:rPr lang="pt-BR" sz="2000" dirty="0">
                <a:latin typeface="Aptos Display" panose="020B0004020202020204" pitchFamily="34" charset="0"/>
              </a:rPr>
              <a:t> 276.646 casos confirmados de hepatite B (2000 a 2022)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5D4030ED-3E30-0A6A-2F3A-63C46FA02525}"/>
              </a:ext>
            </a:extLst>
          </p:cNvPr>
          <p:cNvSpPr/>
          <p:nvPr/>
        </p:nvSpPr>
        <p:spPr>
          <a:xfrm>
            <a:off x="7695185" y="2548143"/>
            <a:ext cx="2587831" cy="256928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Aptos Display" panose="020B0004020202020204" pitchFamily="34" charset="0"/>
              </a:rPr>
              <a:t>BRASIL</a:t>
            </a:r>
          </a:p>
          <a:p>
            <a:pPr algn="ctr"/>
            <a:r>
              <a:rPr lang="pt-BR" sz="2000" dirty="0">
                <a:latin typeface="Aptos Display" panose="020B0004020202020204" pitchFamily="34" charset="0"/>
              </a:rPr>
              <a:t>(MS, 2023)</a:t>
            </a:r>
          </a:p>
        </p:txBody>
      </p:sp>
    </p:spTree>
    <p:extLst>
      <p:ext uri="{BB962C8B-B14F-4D97-AF65-F5344CB8AC3E}">
        <p14:creationId xmlns:p14="http://schemas.microsoft.com/office/powerpoint/2010/main" val="1519571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AE5A8FD-BF53-94DF-8638-8BE43D698EEA}"/>
              </a:ext>
            </a:extLst>
          </p:cNvPr>
          <p:cNvSpPr txBox="1"/>
          <p:nvPr/>
        </p:nvSpPr>
        <p:spPr>
          <a:xfrm>
            <a:off x="3477490" y="1302327"/>
            <a:ext cx="48352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ptos Display" panose="020B0004020202020204" pitchFamily="34" charset="0"/>
              </a:rPr>
              <a:t>CIRROSE HEPÁTICA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135A652-2BD0-CA32-CA94-F9877C2CDF5A}"/>
              </a:ext>
            </a:extLst>
          </p:cNvPr>
          <p:cNvSpPr/>
          <p:nvPr/>
        </p:nvSpPr>
        <p:spPr>
          <a:xfrm>
            <a:off x="2898495" y="1853106"/>
            <a:ext cx="6395009" cy="15758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A </a:t>
            </a:r>
            <a:r>
              <a:rPr lang="pt-BR" sz="2000" dirty="0"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prevalência da cirrose hepática na população adulta </a:t>
            </a:r>
            <a:r>
              <a:rPr lang="pt-BR" sz="2000" dirty="0"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é</a:t>
            </a:r>
            <a:r>
              <a:rPr lang="pt-BR" sz="2000" dirty="0"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, em média, 0,45%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55 mil  internações  hospitalares </a:t>
            </a:r>
            <a:r>
              <a:rPr lang="pt-BR" sz="2000" dirty="0"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e </a:t>
            </a:r>
            <a:r>
              <a:rPr lang="pt-BR" sz="2000" dirty="0">
                <a:effectLst/>
                <a:highlight>
                  <a:srgbClr val="FFFFFF"/>
                </a:highlight>
                <a:latin typeface="Aptos Display" panose="020B0004020202020204" pitchFamily="34" charset="0"/>
                <a:ea typeface="Times New Roman" panose="02020603050405020304" pitchFamily="18" charset="0"/>
              </a:rPr>
              <a:t>8  mil  mortes  anuais</a:t>
            </a:r>
            <a:endParaRPr lang="pt-BR" sz="2000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8C25BD1-BCAD-946D-DAF4-EA3496EA088B}"/>
              </a:ext>
            </a:extLst>
          </p:cNvPr>
          <p:cNvSpPr/>
          <p:nvPr/>
        </p:nvSpPr>
        <p:spPr>
          <a:xfrm>
            <a:off x="2898495" y="3702570"/>
            <a:ext cx="6395009" cy="25033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ptos Display" panose="020B0004020202020204" pitchFamily="34" charset="0"/>
              </a:rPr>
              <a:t>PRINCIPAIS ETIOLOGIAS</a:t>
            </a:r>
            <a:r>
              <a:rPr lang="pt-BR" sz="2000" dirty="0">
                <a:latin typeface="Aptos Display" panose="020B00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Hepatites virais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Doenças metabólicas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Drogas e toxinas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Doenças biliares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Doenças autoimunes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</a:rPr>
              <a:t>Criptogênica</a:t>
            </a:r>
          </a:p>
        </p:txBody>
      </p:sp>
    </p:spTree>
    <p:extLst>
      <p:ext uri="{BB962C8B-B14F-4D97-AF65-F5344CB8AC3E}">
        <p14:creationId xmlns:p14="http://schemas.microsoft.com/office/powerpoint/2010/main" val="2193858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OBJETIVO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FA5B086-12C5-859F-8257-DACAC547AAE1}"/>
              </a:ext>
            </a:extLst>
          </p:cNvPr>
          <p:cNvSpPr/>
          <p:nvPr/>
        </p:nvSpPr>
        <p:spPr>
          <a:xfrm>
            <a:off x="1451220" y="2125490"/>
            <a:ext cx="9289559" cy="26070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atin typeface="Aptos Display" panose="020B0004020202020204" pitchFamily="34" charset="0"/>
            </a:endParaRPr>
          </a:p>
          <a:p>
            <a:pPr algn="ctr"/>
            <a:r>
              <a:rPr lang="pt-BR" sz="2800" dirty="0">
                <a:latin typeface="Aptos Display" panose="020B0004020202020204" pitchFamily="34" charset="0"/>
              </a:rPr>
              <a:t>Investigar a associação entre ancestralidade étnica e a prevalência de cirrose hepática em pacientes com hepatites virais crônicas atendidos no Hospital Universitário João de Barros Barreto (HUJBB) e na Fundação Santa Casa de Misericórdia do Pará (FSCMPA).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8444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47C931A-7B54-E260-12D1-932C6619B74D}"/>
              </a:ext>
            </a:extLst>
          </p:cNvPr>
          <p:cNvSpPr/>
          <p:nvPr/>
        </p:nvSpPr>
        <p:spPr>
          <a:xfrm>
            <a:off x="4596287" y="1381822"/>
            <a:ext cx="6652284" cy="1305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pt-BR" sz="20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pt-BR" sz="2000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 Transversal, retrospectivo, observacional e  descritivo</a:t>
            </a:r>
            <a:endParaRPr lang="pt-BR" sz="2000" b="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MATERIAL E MÉTODOS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09B8172-1D9C-B19C-BFE7-7686C91E5883}"/>
              </a:ext>
            </a:extLst>
          </p:cNvPr>
          <p:cNvSpPr/>
          <p:nvPr/>
        </p:nvSpPr>
        <p:spPr>
          <a:xfrm>
            <a:off x="1090423" y="1381822"/>
            <a:ext cx="3322380" cy="1305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sz="1800" b="1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pt-BR" b="1" dirty="0"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pt-BR" sz="2000" b="1" dirty="0">
                <a:latin typeface="Aptos Display" panose="020B0004020202020204" pitchFamily="34" charset="0"/>
                <a:ea typeface="Times New Roman" panose="02020603050405020304" pitchFamily="18" charset="0"/>
              </a:rPr>
              <a:t>TIPO DE ESTUDO</a:t>
            </a:r>
          </a:p>
          <a:p>
            <a:pPr algn="just"/>
            <a:endParaRPr lang="pt-BR" sz="1800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pt-BR" dirty="0">
              <a:latin typeface="Aptos Display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4F8C37C-ED21-0990-FD53-3C3493160D32}"/>
              </a:ext>
            </a:extLst>
          </p:cNvPr>
          <p:cNvSpPr/>
          <p:nvPr/>
        </p:nvSpPr>
        <p:spPr>
          <a:xfrm>
            <a:off x="1090423" y="2900938"/>
            <a:ext cx="3322380" cy="1305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sz="1800" b="1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pt-BR" b="1" dirty="0"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pt-BR" sz="2000" b="1" dirty="0">
                <a:latin typeface="Aptos Display" panose="020B0004020202020204" pitchFamily="34" charset="0"/>
                <a:ea typeface="Times New Roman" panose="02020603050405020304" pitchFamily="18" charset="0"/>
              </a:rPr>
              <a:t>POPULAÇÃO-ALVO</a:t>
            </a:r>
          </a:p>
          <a:p>
            <a:pPr algn="just"/>
            <a:endParaRPr lang="pt-BR" sz="1800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pt-BR" dirty="0">
              <a:latin typeface="Aptos Display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A4BE484-206D-DA9F-336C-17E8C2227F55}"/>
              </a:ext>
            </a:extLst>
          </p:cNvPr>
          <p:cNvSpPr/>
          <p:nvPr/>
        </p:nvSpPr>
        <p:spPr>
          <a:xfrm>
            <a:off x="4596287" y="2835271"/>
            <a:ext cx="6652284" cy="1305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pt-BR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pt-BR" sz="2000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Pacientes com Hepatites B e C crônicas</a:t>
            </a:r>
            <a:r>
              <a:rPr lang="pt-BR" altLang="pt-BR" sz="2000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 atendidos no ambulatório de doenças hepáticas do HUJBB e FSCMPA, </a:t>
            </a:r>
            <a:r>
              <a:rPr lang="pt-BR" sz="2000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com e sem cirrose hepática.</a:t>
            </a:r>
          </a:p>
          <a:p>
            <a:pPr lvl="0" algn="just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2D2CE44-2D98-FFFC-934C-8430EFAFD5E7}"/>
              </a:ext>
            </a:extLst>
          </p:cNvPr>
          <p:cNvSpPr/>
          <p:nvPr/>
        </p:nvSpPr>
        <p:spPr>
          <a:xfrm>
            <a:off x="1090423" y="4431518"/>
            <a:ext cx="3322380" cy="18676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DADOS</a:t>
            </a:r>
            <a:endParaRPr lang="pt-BR" dirty="0">
              <a:latin typeface="Aptos Display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BEDEAD5-6CED-65B6-C8B7-CBA9D2986617}"/>
              </a:ext>
            </a:extLst>
          </p:cNvPr>
          <p:cNvSpPr/>
          <p:nvPr/>
        </p:nvSpPr>
        <p:spPr>
          <a:xfrm>
            <a:off x="4596287" y="4267866"/>
            <a:ext cx="6652284" cy="2092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449580" algn="just">
              <a:spcAft>
                <a:spcPts val="800"/>
              </a:spcAft>
            </a:pPr>
            <a:r>
              <a:rPr lang="pt-BR" sz="2000" dirty="0">
                <a:solidFill>
                  <a:schemeClr val="tx1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Coleta de dados epidemiológicos, clínicos, </a:t>
            </a:r>
            <a:r>
              <a:rPr lang="pt-BR" sz="2000" dirty="0" err="1">
                <a:solidFill>
                  <a:schemeClr val="tx1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imagenológicos</a:t>
            </a:r>
            <a:r>
              <a:rPr lang="pt-BR" sz="2000" dirty="0">
                <a:solidFill>
                  <a:schemeClr val="tx1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laboratoriais, por meio de protocolos adaptados do </a:t>
            </a:r>
            <a:r>
              <a:rPr lang="pt-BR" sz="2000" i="1" dirty="0">
                <a:solidFill>
                  <a:schemeClr val="tx1"/>
                </a:solidFill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Estudo Internacional Sobre o Câncer de Fígado</a:t>
            </a:r>
            <a:r>
              <a:rPr lang="pt-BR" sz="2000" dirty="0">
                <a:solidFill>
                  <a:schemeClr val="tx1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aplicados na consulta</a:t>
            </a:r>
            <a:endParaRPr lang="pt-BR" dirty="0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0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MATERIAL E MÉTODOS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3E73A94-A7DA-0B86-920A-7C8A861F0776}"/>
              </a:ext>
            </a:extLst>
          </p:cNvPr>
          <p:cNvSpPr/>
          <p:nvPr/>
        </p:nvSpPr>
        <p:spPr>
          <a:xfrm>
            <a:off x="618344" y="1624391"/>
            <a:ext cx="3438426" cy="1340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ptos Display" panose="020B0004020202020204" pitchFamily="34" charset="0"/>
                <a:ea typeface="Times New Roman" panose="02020603050405020304" pitchFamily="18" charset="0"/>
              </a:rPr>
              <a:t>COLETA DE SANGUE</a:t>
            </a:r>
            <a:endParaRPr lang="pt-BR" dirty="0">
              <a:latin typeface="Aptos Display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2D5A3D86-98B7-9EAD-6FD9-E35F94F43A58}"/>
              </a:ext>
            </a:extLst>
          </p:cNvPr>
          <p:cNvSpPr/>
          <p:nvPr/>
        </p:nvSpPr>
        <p:spPr>
          <a:xfrm>
            <a:off x="618344" y="3240523"/>
            <a:ext cx="3438426" cy="1305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sz="1800" b="1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pt-BR" b="1" dirty="0"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pt-BR" sz="2000" b="1" dirty="0">
                <a:latin typeface="Aptos Display" panose="020B0004020202020204" pitchFamily="34" charset="0"/>
                <a:ea typeface="Times New Roman" panose="02020603050405020304" pitchFamily="18" charset="0"/>
              </a:rPr>
              <a:t>TESTES IMUNOLÓGICOS E MOLECULARES</a:t>
            </a:r>
          </a:p>
          <a:p>
            <a:pPr algn="just"/>
            <a:endParaRPr lang="pt-BR" sz="1800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pt-BR" dirty="0">
              <a:latin typeface="Aptos Display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548059F8-CC50-AA08-10CC-73E3AB2FBF66}"/>
              </a:ext>
            </a:extLst>
          </p:cNvPr>
          <p:cNvSpPr/>
          <p:nvPr/>
        </p:nvSpPr>
        <p:spPr>
          <a:xfrm>
            <a:off x="4165600" y="4821927"/>
            <a:ext cx="7244790" cy="1305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1" indent="-342900" defTabSz="7112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solidFill>
                  <a:schemeClr val="tx1"/>
                </a:solidFill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Extração de DNA:</a:t>
            </a:r>
            <a:r>
              <a:rPr lang="pt-BR" altLang="pt-BR" sz="2000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altLang="pt-BR" sz="2000" dirty="0">
                <a:solidFill>
                  <a:schemeClr val="tx1"/>
                </a:solidFill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BIOPUR MINI SPIN PLUS</a:t>
            </a:r>
            <a:endParaRPr lang="pt-BR" altLang="pt-BR" sz="2000" dirty="0">
              <a:latin typeface="Aptos Display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-342900" defTabSz="7112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Concentração de DNA</a:t>
            </a:r>
            <a:r>
              <a:rPr lang="pt-BR" altLang="pt-BR" sz="2400" i="1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pt-BR" sz="2000" dirty="0" err="1"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NanoDropTM</a:t>
            </a:r>
            <a:r>
              <a:rPr lang="pt-B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ND -1000 </a:t>
            </a:r>
            <a:endParaRPr lang="pt-BR" altLang="pt-BR" sz="2400" i="1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endParaRPr>
          </a:p>
          <a:p>
            <a:pPr marL="342900" lvl="1" indent="-342900" defTabSz="7112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PCR 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EBBCAC9-3B08-CA58-026B-9D17983FEE5F}"/>
              </a:ext>
            </a:extLst>
          </p:cNvPr>
          <p:cNvSpPr/>
          <p:nvPr/>
        </p:nvSpPr>
        <p:spPr>
          <a:xfrm>
            <a:off x="618344" y="4810597"/>
            <a:ext cx="3438426" cy="1305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sz="1800" b="1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pt-BR" sz="2000" b="1" dirty="0"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pt-BR" sz="2000" b="1" dirty="0">
                <a:latin typeface="Aptos Display" panose="020B0004020202020204" pitchFamily="34" charset="0"/>
                <a:ea typeface="Times New Roman" panose="02020603050405020304" pitchFamily="18" charset="0"/>
              </a:rPr>
              <a:t>EXTRAÇÃO DE DNA</a:t>
            </a:r>
          </a:p>
          <a:p>
            <a:pPr algn="just"/>
            <a:endParaRPr lang="pt-BR" sz="1800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pt-BR" dirty="0">
              <a:latin typeface="Aptos Display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65C3A84-BB4C-CA01-57EB-6F9B99A1ECEA}"/>
              </a:ext>
            </a:extLst>
          </p:cNvPr>
          <p:cNvSpPr/>
          <p:nvPr/>
        </p:nvSpPr>
        <p:spPr>
          <a:xfrm>
            <a:off x="4165600" y="3236450"/>
            <a:ext cx="7244790" cy="1305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1" indent="-342900" algn="just" defTabSz="711200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Os testes sorológicos e moleculares qualitativos foram realizados no </a:t>
            </a:r>
            <a:r>
              <a:rPr lang="pt-B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Laboratório de Sorologia e de Biologia Molecular da Seção de Hepatologia do Instituto Evandro Chagas (IEV)</a:t>
            </a:r>
            <a:endParaRPr lang="pt-BR" altLang="pt-BR" sz="20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DDE79521-F8EF-E100-5A90-4CB8BFA0365A}"/>
              </a:ext>
            </a:extLst>
          </p:cNvPr>
          <p:cNvSpPr/>
          <p:nvPr/>
        </p:nvSpPr>
        <p:spPr>
          <a:xfrm>
            <a:off x="4165600" y="1636255"/>
            <a:ext cx="7244790" cy="1305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1" indent="-342900" defTabSz="7112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Coleta de 10 ml de sangue periférico no momento da consulta</a:t>
            </a:r>
          </a:p>
        </p:txBody>
      </p:sp>
    </p:spTree>
    <p:extLst>
      <p:ext uri="{BB962C8B-B14F-4D97-AF65-F5344CB8AC3E}">
        <p14:creationId xmlns:p14="http://schemas.microsoft.com/office/powerpoint/2010/main" val="140851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MATERIAL E MÉTODOS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139C2C0-DFFD-8BE4-2E75-A537A69E55A5}"/>
              </a:ext>
            </a:extLst>
          </p:cNvPr>
          <p:cNvSpPr/>
          <p:nvPr/>
        </p:nvSpPr>
        <p:spPr>
          <a:xfrm>
            <a:off x="675093" y="2212824"/>
            <a:ext cx="3438426" cy="27395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sz="1800" b="1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pt-BR" sz="2000" b="1" dirty="0">
                <a:latin typeface="Aptos Display" panose="020B0004020202020204" pitchFamily="34" charset="0"/>
                <a:ea typeface="Times New Roman" panose="02020603050405020304" pitchFamily="18" charset="0"/>
              </a:rPr>
              <a:t>GENOTIPAGEM DOS MARCADORES INFORMATIVOS DE ANCESTRALIDADE </a:t>
            </a:r>
            <a:endParaRPr lang="pt-BR" sz="2000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pt-BR" dirty="0">
              <a:latin typeface="Aptos Display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68776B3-558C-00E2-9C3D-AF18CD273E2B}"/>
              </a:ext>
            </a:extLst>
          </p:cNvPr>
          <p:cNvSpPr/>
          <p:nvPr/>
        </p:nvSpPr>
        <p:spPr>
          <a:xfrm>
            <a:off x="4272116" y="1286933"/>
            <a:ext cx="7244791" cy="45913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ptos Display" panose="020B0004020202020204" pitchFamily="34" charset="0"/>
                <a:ea typeface="Times New Roman" panose="02020603050405020304" pitchFamily="18" charset="0"/>
              </a:rPr>
              <a:t>48 Marcadores Informativos de Ancestralidade (</a:t>
            </a:r>
            <a:r>
              <a:rPr lang="pt-BR" sz="2000" dirty="0" err="1">
                <a:latin typeface="Aptos Display" panose="020B0004020202020204" pitchFamily="34" charset="0"/>
                <a:ea typeface="Times New Roman" panose="02020603050405020304" pitchFamily="18" charset="0"/>
              </a:rPr>
              <a:t>MIAs</a:t>
            </a:r>
            <a:r>
              <a:rPr lang="pt-BR" sz="2000" dirty="0">
                <a:latin typeface="Aptos Display" panose="020B0004020202020204" pitchFamily="34" charset="0"/>
                <a:ea typeface="Times New Roman" panose="02020603050405020304" pitchFamily="18" charset="0"/>
              </a:rPr>
              <a:t>) do tipo INDEL (Inserção/Deleção)</a:t>
            </a:r>
          </a:p>
          <a:p>
            <a:pPr lvl="0" algn="just"/>
            <a:endParaRPr lang="pt-BR" sz="20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Três reações de PCR multiplex com 16 marcadores de cada um e os produtos de amplificação de PCR foram analisados por eletroforese, utilizando o sequenciador ABI </a:t>
            </a:r>
            <a:r>
              <a:rPr lang="pt-BR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Prism</a:t>
            </a:r>
            <a:r>
              <a:rPr lang="pt-BR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3130 e software </a:t>
            </a:r>
            <a:r>
              <a:rPr lang="pt-BR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GeneMapper</a:t>
            </a:r>
            <a:r>
              <a:rPr lang="pt-BR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ID v.3.2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proporções de ancestralidade individuais de Europeu, Africano e Ameríndio foram estimadas com o software </a:t>
            </a:r>
            <a:r>
              <a:rPr lang="pt-BR" sz="2000" i="1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ESTRUCTURE</a:t>
            </a:r>
            <a:r>
              <a:rPr lang="pt-B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v.2.3.3, assumindo três populações parentais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551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Props1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C3F1E27D-8691-4650-ABA7-8EDDC332B5F7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E925949A-ACC1-440F-BDB0-A5070DD5DF15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D0A3C3EF-D58C-469E-8590-A11D8B2006CC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E7772D52-01FB-4C3C-B767-11A00DD48DEA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2D9C64CE-FD27-46FE-AE5D-2E0C65785A0E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EB6D2720-9BC8-45B9-8994-4414993862E0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5807D0D4-0C15-40CB-91D1-288A0A2EFD25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5DC465B3-BD28-4359-A942-A98DA324E626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A301D7F4-39A3-4FF7-A61C-60A4D1895A8F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37754A89-34F5-4E67-AC88-6D08933AC08C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E45813AE-667D-4EE1-81A8-7E7248D3BA76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88C1FDAB-86E2-4F79-9A4D-E280E455B393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70A6A976-666B-4838-BDDB-C6A97CAF95E2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AE8FC98C-2077-4AF4-89FD-4DDB76598E66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10EDE5C6-65BC-44ED-95C2-7BDE62FD090F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1E662B48-739B-4832-9FAC-0B76724C8458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ECDC5A89-C6C5-4954-853E-8758557E9A77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28B882D2-277F-4508-B2D2-F01CE0CEDC98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755417E5-2357-4FAB-B62F-74B0B8E84F4C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2BD64931-6E13-47BA-BEB3-4D3D485B668A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6DF74D51-AF36-41A1-940E-E6AD7472BFB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779</Words>
  <Application>Microsoft Office PowerPoint</Application>
  <PresentationFormat>Widescreen</PresentationFormat>
  <Paragraphs>145</Paragraphs>
  <Slides>19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7" baseType="lpstr">
      <vt:lpstr>Aptos Display</vt:lpstr>
      <vt:lpstr>Arial</vt:lpstr>
      <vt:lpstr>Calibri</vt:lpstr>
      <vt:lpstr>Calibri Bold</vt:lpstr>
      <vt:lpstr>Calibri Light</vt:lpstr>
      <vt:lpstr>rawline</vt:lpstr>
      <vt:lpstr>Times New Roman</vt:lpstr>
      <vt:lpstr>Tema do Office</vt:lpstr>
      <vt:lpstr>Apresentação do PowerPoint</vt:lpstr>
      <vt:lpstr>Declaração de Conflito de Interesse</vt:lpstr>
      <vt:lpstr>INTRODUÇÃO</vt:lpstr>
      <vt:lpstr>INTRODUÇÃO</vt:lpstr>
      <vt:lpstr>INTRODUÇÃO</vt:lpstr>
      <vt:lpstr>OBJETIVO</vt:lpstr>
      <vt:lpstr>MATERIAL E MÉTODOS</vt:lpstr>
      <vt:lpstr>MATERIAL E MÉTODOS</vt:lpstr>
      <vt:lpstr>MATERIAL E MÉTODOS</vt:lpstr>
      <vt:lpstr>MATERIAL E MÉTODOS</vt:lpstr>
      <vt:lpstr>RESULTADOS/DISCUSSÃO</vt:lpstr>
      <vt:lpstr>RESULTADOS/DISCUSSÃO</vt:lpstr>
      <vt:lpstr>RESULTADOS/DISCUSSÃO</vt:lpstr>
      <vt:lpstr>RESULTADOS/DISCUSSÃO</vt:lpstr>
      <vt:lpstr>RESULTADOS/DISCUSSÃO</vt:lpstr>
      <vt:lpstr>DISCUSSÃO/DISCUSSÃO</vt:lpstr>
      <vt:lpstr>CONCLUSÃO</vt:lpstr>
      <vt:lpstr>Apresentação do PowerPoint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INVESTIGAÇÃO DA CORRELAÇÃO ENTRE ANCESTRALIDADE ÉTNICA E PREVALÊNCIA DE CIRROSE HEPÁTICA EM PACIENTES COM HEPATITES VIRAIS CRÔNICAS.</dc:title>
  <dc:creator>Eunice Costa</dc:creator>
  <cp:lastModifiedBy>Eunice Costa</cp:lastModifiedBy>
  <cp:revision>30</cp:revision>
  <dcterms:created xsi:type="dcterms:W3CDTF">2024-05-24T01:56:07Z</dcterms:created>
  <dcterms:modified xsi:type="dcterms:W3CDTF">2024-06-01T04:46:57Z</dcterms:modified>
</cp:coreProperties>
</file>